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9" r:id="rId3"/>
    <p:sldId id="257" r:id="rId4"/>
    <p:sldId id="263" r:id="rId5"/>
    <p:sldId id="259" r:id="rId6"/>
    <p:sldId id="260" r:id="rId7"/>
    <p:sldId id="258" r:id="rId8"/>
    <p:sldId id="262" r:id="rId9"/>
    <p:sldId id="270" r:id="rId10"/>
    <p:sldId id="267" r:id="rId11"/>
    <p:sldId id="266" r:id="rId12"/>
    <p:sldId id="265" r:id="rId13"/>
    <p:sldId id="264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10D12-A772-4542-8039-11CDEF1C3C34}" type="datetimeFigureOut">
              <a:rPr lang="en-SG" smtClean="0"/>
              <a:t>16/12/2024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00CA88-33E4-43DB-A502-50B1C96ECE1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55113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D1C53-68D7-4C9C-8132-370A62724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F3E9AD-8D9F-42D8-9872-76818A4B90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B3DE1-B470-4FE8-99BA-CEE36D3AA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7982-7F12-4D4B-86BB-17BE2A16813B}" type="datetime1">
              <a:rPr lang="en-SG" smtClean="0"/>
              <a:t>16/12/2024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4BB05-3805-4C46-A41C-197E25C96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E1AB8-8D71-4C3E-843B-02FD3EF79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4050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9826C-5EC2-4F37-87C6-B31CBE2EC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256EF3-6963-4F5D-A650-E91C84C27F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62FE6-CE7F-4FDB-8043-A2F912B44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F859D-ABC8-4302-A60B-20ED4021FCEA}" type="datetime1">
              <a:rPr lang="en-SG" smtClean="0"/>
              <a:t>16/12/2024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3B786-E283-4650-9415-23DCE15C4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1D804-AFE1-4719-A042-9C0DEF6B2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69340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7F036E-99EB-4EFE-9B84-6C4E5D553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D09969-8BEF-4998-876A-A2E3E8EA2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8CC24-989A-47B7-AC3C-24C0FD0E6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FB542-7E19-4227-A638-A6B71F764858}" type="datetime1">
              <a:rPr lang="en-SG" smtClean="0"/>
              <a:t>16/12/2024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8AAAA-2231-4AFA-A39D-DD6D44470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F2B49-31AD-4800-9D36-35FC661B8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96962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D4339-01D2-4970-960B-FF68DBDCF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2727A-61E4-4F3B-8397-3B9E8EB69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39A1C-B4A9-42BC-A399-2AF14977B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706CB-6404-4234-A0E5-94F71F54C767}" type="datetime1">
              <a:rPr lang="en-SG" smtClean="0"/>
              <a:t>16/12/2024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0CD33-C239-46EF-A903-C806FE1F9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8A1BA-20A1-4525-AB58-7D1522765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89139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C9C05-D3B3-4814-8EAB-A4177FF2F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78F9C-3FDF-4A23-9948-EEDDBB52E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64895-068B-41DB-AA1C-EAD62C413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318B1-73CA-4C9A-93C9-8A140033677B}" type="datetime1">
              <a:rPr lang="en-SG" smtClean="0"/>
              <a:t>16/12/2024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7139F-20D7-45C2-8951-0FC247CCE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4B34A-AD38-4B90-A6C7-97DAA64C9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34520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68E91-1156-461B-A513-E5D09DBCA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67A4A-D348-4B2D-956A-0E1E5C97C2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F324E9-CEC3-4559-9222-E43047C25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121D3E-BA56-4155-8820-34BF603A2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46A81-E37C-49AE-B34D-7F7D1745FAB6}" type="datetime1">
              <a:rPr lang="en-SG" smtClean="0"/>
              <a:t>16/12/2024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6A3228-3129-4BA8-9E6A-A4CB4EE28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8ECF4-C090-4E35-9D5C-47FD05312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20555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65463-F7B8-4D89-ACF8-6C766160D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7B251-8B97-41C5-9344-7E7A5523E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14E0E-3E71-4F96-B068-2CB1B7B41D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8F4402-2EA3-4DF1-90B1-735769387F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5EB7DF-6EB7-447F-8616-AF0CA5A409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6170A7-EC0D-43CC-A105-D0528FC8B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B6A13-22D2-42B7-8AB4-FB09940B5376}" type="datetime1">
              <a:rPr lang="en-SG" smtClean="0"/>
              <a:t>16/12/2024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2F1882-477E-43DB-9822-B4E397E76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2B7892-E4CE-4EAB-A407-69E3C2DE8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81984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13FA-2D93-4950-A8E0-518ACDA5B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4587BD-4DBB-4D77-859A-536FA91A0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1CC04-D075-45A0-9245-190C2173326B}" type="datetime1">
              <a:rPr lang="en-SG" smtClean="0"/>
              <a:t>16/12/2024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D17BFA-087A-49A2-A87B-EBF1C9650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E8893-2A04-4D30-8DDD-A13E4BD98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36716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90D283-E371-4F29-8957-9F0F06454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50903-38B1-4AE7-8C7F-658E0CF7792B}" type="datetime1">
              <a:rPr lang="en-SG" smtClean="0"/>
              <a:t>16/12/2024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438E93-1192-46EF-9FE8-B48E9764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01F64-F58B-463E-9309-93A61C505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97054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79E4E-50D1-4475-80F5-A21FD2C48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8639-7F37-4CE6-ADFC-87ADFF4B0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9223E9-824C-4FE0-AF78-A7C4C1BAE4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67CEED-CA12-445F-AD4A-0683256EA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DE4FB-EE3C-4482-8AC1-A8749B9123CA}" type="datetime1">
              <a:rPr lang="en-SG" smtClean="0"/>
              <a:t>16/12/2024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B98495-798B-4AEE-9FCE-CDB4BC7D8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0D3AEE-836C-4B51-979B-898FB0F7E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68283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1B763-E149-48F2-AC78-8C3674E3C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A8B6DF-AD4D-4CB1-9FF0-DAFB008A3E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732367-3014-4555-A602-C3321770D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2FA211-D186-40EF-83CB-36603CF8B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B0F8-2441-4BF6-89FE-7018F6C1E68E}" type="datetime1">
              <a:rPr lang="en-SG" smtClean="0"/>
              <a:t>16/12/2024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6D7C73-490E-4100-B852-4471AACBC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E63739-B6CB-44BD-B1C2-55E5D3D96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13622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16CA42-C26F-461C-84CB-FBA0E1649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F19985-D4AD-4839-88C3-AC587F0FC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77648-70AB-4C73-B41E-2B6D3CD34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6A8476-95F7-4259-849D-775B394B50FC}" type="datetime1">
              <a:rPr lang="en-SG" smtClean="0"/>
              <a:t>16/12/2024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99230-2D0A-40DA-AEF0-285678B7CF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069BA1-0122-40EF-847D-1617ED344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F1077-7B91-4D11-8473-7F9D495CD0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29671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GWgj5rKBHOk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khanacademy.org/math/linear-algebra/alternate-bases/change-of-basis/v/linear-algebra-change-of-basis-matri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youtu.be/dhK8nbtii6I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-FlL9LPEipGNgaa1pS7aPg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ocw.mit.edu/courses/18-06sc-linear-algebra-fall-2011/pages/resource-index/" TargetMode="External"/><Relationship Id="rId2" Type="http://schemas.openxmlformats.org/officeDocument/2006/relationships/hyperlink" Target="https://youtube.com/playlist?list=PL221E2BBF13BECF6C&amp;si=8XH8qPVl6dPGWjiw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ms.kcl.ac.uk/francisco.rodriguez/apuntespak/docs/kcl/Mathematics%20and%20Computation%20Collected%20Notes%202018-19.pdf" TargetMode="External"/><Relationship Id="rId4" Type="http://schemas.openxmlformats.org/officeDocument/2006/relationships/hyperlink" Target="https://youtube.com/playlist?list=PLVud-bSBOEpwTawKgB36JoQxrc7KCrPe0&amp;si=2m2OIA0T63Zq6ZND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s://www.youtube.com/playlist?list=PLZHQObOWTQDPD3MizzM2xVFitgF8hE_ab" TargetMode="External"/><Relationship Id="rId18" Type="http://schemas.openxmlformats.org/officeDocument/2006/relationships/hyperlink" Target="https://cosmolearning.org/courses/complete-quick-lessons-linear-algebra/" TargetMode="External"/><Relationship Id="rId3" Type="http://schemas.openxmlformats.org/officeDocument/2006/relationships/image" Target="../media/image2.png"/><Relationship Id="rId21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hyperlink" Target="https://ocw.mit.edu/courses/mathematics/18-06-linear-algebra-spring-2010/video-lectures/" TargetMode="External"/><Relationship Id="rId17" Type="http://schemas.openxmlformats.org/officeDocument/2006/relationships/hyperlink" Target="https://www.youtube.com/playlist?list=PLybg94GvOJ9En46TNCXL2n6SiqRc_iMB8" TargetMode="External"/><Relationship Id="rId2" Type="http://schemas.openxmlformats.org/officeDocument/2006/relationships/image" Target="../media/image1.png"/><Relationship Id="rId16" Type="http://schemas.openxmlformats.org/officeDocument/2006/relationships/hyperlink" Target="https://www.lem.ma/books/AIApowDnjlDDQrp-uOZVow/landing" TargetMode="External"/><Relationship Id="rId20" Type="http://schemas.openxmlformats.org/officeDocument/2006/relationships/hyperlink" Target="https://youtube.com/playlist?list=PLWhu9osGd2dB9uMG5gKBARmk73oHUUQZS&amp;si=1WDC0WxRoFfO6b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hyperlink" Target="https://www.khanacademy.org/math/linear-algebra/" TargetMode="External"/><Relationship Id="rId5" Type="http://schemas.openxmlformats.org/officeDocument/2006/relationships/image" Target="../media/image4.png"/><Relationship Id="rId15" Type="http://schemas.openxmlformats.org/officeDocument/2006/relationships/hyperlink" Target="https://www.youtube.com/watch?v=Fnfh8jNqBlg&amp;vl=en" TargetMode="External"/><Relationship Id="rId23" Type="http://schemas.openxmlformats.org/officeDocument/2006/relationships/image" Target="../media/image12.png"/><Relationship Id="rId10" Type="http://schemas.openxmlformats.org/officeDocument/2006/relationships/image" Target="../media/image9.png"/><Relationship Id="rId19" Type="http://schemas.openxmlformats.org/officeDocument/2006/relationships/hyperlink" Target="https://youtube.com/playlist?list=PLpcU2wNhmPYfqk8Bvf7pwqaZ_u0CsG4u3&amp;si=ykN7XjgpuM_Kmsaz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hyperlink" Target="https://www.youtube.com/playlist?list=PLHXZ9OQGMqxfUl0tcqPNTJsb7R6BqSLo6" TargetMode="External"/><Relationship Id="rId22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ocw.mit.edu/courses/res-18-010-a-2020-vision-of-linear-algebra-spring-2020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.libretexts.org/Bookshelves/Linear_Algebra" TargetMode="External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://linear.ups.edu/" TargetMode="External"/><Relationship Id="rId4" Type="http://schemas.openxmlformats.org/officeDocument/2006/relationships/hyperlink" Target="https://www.math.ucdavis.edu/~linear/linear-guest.pdf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yutsumura.com/introduction-to-linear-algebra/" TargetMode="External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hyperlink" Target="https://mitmath.github.io/1806/old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hyperlink" Target="https://www.youtube.com/watch?v=TICOi14fa6I&amp;list=PLgKTLlHQn950Xm27KxcsX7Dr9Fxv_-gEi" TargetMode="External"/><Relationship Id="rId10" Type="http://schemas.openxmlformats.org/officeDocument/2006/relationships/image" Target="../media/image21.png"/><Relationship Id="rId4" Type="http://schemas.openxmlformats.org/officeDocument/2006/relationships/hyperlink" Target="https://www.youtube.com/watch?v=usCWwRj2hO4" TargetMode="External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hyperlink" Target="https://ocw.mit.edu/courses/mathematics/18-06sc-linear-algebra-fall-2011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https://medium.com/sho-jp/tagged/linear-algebra" TargetMode="External"/><Relationship Id="rId7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Cx5Z-OslNWE" TargetMode="External"/><Relationship Id="rId5" Type="http://schemas.openxmlformats.org/officeDocument/2006/relationships/hyperlink" Target="https://www.youtube.com/playlist?list=PLtmWHNX-gukIc92m1K0P6bIOnZb-mg0hY" TargetMode="External"/><Relationship Id="rId4" Type="http://schemas.openxmlformats.org/officeDocument/2006/relationships/hyperlink" Target="https://github.com/fastai/numerical-linear-algebra/blob/master/README.md" TargetMode="External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45C87-7158-430B-BA27-52FE5086D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References for Linear Algebra</a:t>
            </a:r>
            <a:endParaRPr lang="en-S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6603F9-F295-4904-AC65-509B11DE46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Chng Eng Siong</a:t>
            </a:r>
          </a:p>
          <a:p>
            <a:endParaRPr lang="en-US" dirty="0"/>
          </a:p>
          <a:p>
            <a:r>
              <a:rPr lang="en-US" dirty="0"/>
              <a:t>10 Aug 2020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B8558-348E-4927-B4AF-F259309D0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</a:t>
            </a:fld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0854E3-B86F-440C-A850-6E156FBAF2E7}"/>
              </a:ext>
            </a:extLst>
          </p:cNvPr>
          <p:cNvSpPr txBox="1"/>
          <p:nvPr/>
        </p:nvSpPr>
        <p:spPr>
          <a:xfrm>
            <a:off x="503791" y="6169580"/>
            <a:ext cx="2491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Last edited</a:t>
            </a:r>
            <a:r>
              <a:rPr lang="en-US"/>
              <a:t>: 16 Dec </a:t>
            </a:r>
            <a:r>
              <a:rPr lang="en-U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899811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DAA4C-1E05-94CF-624F-4347B73D7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equations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ABA6A-8E3C-DFC1-54ED-8DD342273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32048" cy="4351338"/>
          </a:xfrm>
        </p:spPr>
        <p:txBody>
          <a:bodyPr/>
          <a:lstStyle/>
          <a:p>
            <a:pPr marL="0" indent="0">
              <a:buNone/>
            </a:pPr>
            <a:br>
              <a:rPr lang="en-SG" dirty="0"/>
            </a:br>
            <a:r>
              <a:rPr lang="en-SG" b="0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Jazon</a:t>
            </a:r>
            <a:r>
              <a:rPr lang="en-SG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Jiao</a:t>
            </a:r>
            <a:endParaRPr lang="en-SG" dirty="0"/>
          </a:p>
          <a:p>
            <a:pPr marL="0" indent="0">
              <a:buNone/>
            </a:pPr>
            <a:r>
              <a:rPr lang="en-SG" dirty="0"/>
              <a:t>https://youtu.be/3g-e2aiRfbU?si=br7JI5dnOhgKT_Jm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905B4-D5BA-254A-1A4F-B6E8174ED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10</a:t>
            </a:fld>
            <a:endParaRPr lang="en-S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C8ACA3-5974-6D73-0335-4C8F3FAD8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270" y="1607587"/>
            <a:ext cx="6236335" cy="417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25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F3DAB-5628-C6A7-A71A-BDAB5BE24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84" y="30827"/>
            <a:ext cx="10515600" cy="1325563"/>
          </a:xfrm>
        </p:spPr>
        <p:txBody>
          <a:bodyPr/>
          <a:lstStyle/>
          <a:p>
            <a:r>
              <a:rPr lang="en-US" dirty="0"/>
              <a:t>The four subspace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7A286-6022-4440-DE94-D0A61C81A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11</a:t>
            </a:fld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90B552-DB10-9FB5-2DC4-B7CA355EE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320" y="1568648"/>
            <a:ext cx="5353725" cy="3429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E6D65D-6CA7-4641-DA3A-98AC3C1CD74F}"/>
              </a:ext>
            </a:extLst>
          </p:cNvPr>
          <p:cNvSpPr txBox="1"/>
          <p:nvPr/>
        </p:nvSpPr>
        <p:spPr>
          <a:xfrm>
            <a:off x="6831625" y="5492333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https://www.youtube.com/watch?v=eeGvVyesafw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20C0E8-0B89-C8B4-5B4F-520878904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13" y="1251847"/>
            <a:ext cx="5697120" cy="40626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1D9287-E953-C8E5-4406-87D52385FF1C}"/>
              </a:ext>
            </a:extLst>
          </p:cNvPr>
          <p:cNvSpPr txBox="1"/>
          <p:nvPr/>
        </p:nvSpPr>
        <p:spPr>
          <a:xfrm>
            <a:off x="366817" y="5732315"/>
            <a:ext cx="6464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4.6.6 The fundamental theorem of linear algebra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67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7B75-4FA1-EE63-5E51-71D15B65B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Change of basis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C60AF-467B-4EA8-390B-803368AAF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06" y="1147665"/>
            <a:ext cx="1913101" cy="3719885"/>
          </a:xfrm>
        </p:spPr>
        <p:txBody>
          <a:bodyPr>
            <a:normAutofit/>
          </a:bodyPr>
          <a:lstStyle/>
          <a:p>
            <a:pPr marL="342900" indent="-342900">
              <a:buAutoNum type="arabicParenR"/>
            </a:pPr>
            <a:r>
              <a:rPr lang="en-SG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hlinkClick r:id="rId2"/>
              </a:rPr>
              <a:t>https://www.khanacademy.org/math/linear-algebra/alternate-bases/change-of-basis/v/linear-algebra-change-of-basis-matrix</a:t>
            </a:r>
            <a:endParaRPr lang="en-SG" sz="18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Aptos" panose="020B0004020202020204" pitchFamily="34" charset="0"/>
            </a:endParaRPr>
          </a:p>
          <a:p>
            <a:pPr marL="342900" indent="-342900">
              <a:buAutoNum type="arabicParenR"/>
            </a:pPr>
            <a:endParaRPr lang="en-SG" sz="1800" u="sng" dirty="0">
              <a:solidFill>
                <a:srgbClr val="0563C1"/>
              </a:solidFill>
              <a:latin typeface="Calibri" panose="020F0502020204030204" pitchFamily="34" charset="0"/>
              <a:ea typeface="Aptos" panose="020B0004020202020204" pitchFamily="34" charset="0"/>
            </a:endParaRPr>
          </a:p>
          <a:p>
            <a:pPr marL="0" indent="0">
              <a:buNone/>
            </a:pPr>
            <a:endParaRPr lang="en-SG" sz="1800" dirty="0">
              <a:effectLst/>
              <a:latin typeface="Calibri" panose="020F0502020204030204" pitchFamily="34" charset="0"/>
              <a:ea typeface="Aptos" panose="020B0004020202020204" pitchFamily="34" charset="0"/>
            </a:endParaRP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F2887-D27F-117C-2C80-EF8F3CE26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12</a:t>
            </a:fld>
            <a:endParaRPr lang="en-S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250C9A-14FB-6E16-C5EF-E248553A7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495" y="281749"/>
            <a:ext cx="4992191" cy="31472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067155-2D77-5BB5-E1D0-D398F0AA9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303" y="3734079"/>
            <a:ext cx="5222573" cy="22669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8D777B-9B8C-A8B8-F7E3-2FAA78DDBE20}"/>
              </a:ext>
            </a:extLst>
          </p:cNvPr>
          <p:cNvSpPr txBox="1"/>
          <p:nvPr/>
        </p:nvSpPr>
        <p:spPr>
          <a:xfrm>
            <a:off x="587206" y="4460033"/>
            <a:ext cx="40672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2) The subspace W is span by v1,v2</a:t>
            </a:r>
          </a:p>
          <a:p>
            <a:r>
              <a:rPr lang="en-US" dirty="0"/>
              <a:t>In a 3-D space. This example shows</a:t>
            </a:r>
          </a:p>
          <a:p>
            <a:r>
              <a:rPr lang="en-US" dirty="0"/>
              <a:t>That the coordinate vector is a 2-D vector</a:t>
            </a:r>
          </a:p>
          <a:p>
            <a:r>
              <a:rPr lang="en-US" dirty="0"/>
              <a:t>With respect to the B basis consisting of</a:t>
            </a:r>
          </a:p>
          <a:p>
            <a:r>
              <a:rPr lang="en-US"/>
              <a:t>{v1,v2}</a:t>
            </a:r>
            <a:endParaRPr lang="en-US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95608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235BA-32E6-DA9A-B540-32152DAA5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613" y="136525"/>
            <a:ext cx="10515600" cy="1325563"/>
          </a:xfrm>
        </p:spPr>
        <p:txBody>
          <a:bodyPr/>
          <a:lstStyle/>
          <a:p>
            <a:r>
              <a:rPr lang="en-US" dirty="0"/>
              <a:t>Data Science related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BE3B5-1E0D-C01D-8D67-77F6511AB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AutoNum type="arabicParenR"/>
            </a:pPr>
            <a:r>
              <a:rPr lang="en-US" sz="1200" b="1" dirty="0" err="1">
                <a:latin typeface="YouTube Sans"/>
              </a:rPr>
              <a:t>Ritvikmath</a:t>
            </a:r>
            <a:r>
              <a:rPr lang="en-US" sz="1200" b="1" dirty="0">
                <a:latin typeface="YouTube Sans"/>
              </a:rPr>
              <a:t>: data science series: https://youtu.be/hEQ6j0eRDtg</a:t>
            </a:r>
          </a:p>
          <a:p>
            <a:pPr marL="0" indent="0">
              <a:buNone/>
            </a:pPr>
            <a:r>
              <a:rPr lang="en-US" sz="1200" b="1" dirty="0">
                <a:latin typeface="YouTube Sans"/>
              </a:rPr>
              <a:t>	- P</a:t>
            </a:r>
            <a:r>
              <a:rPr lang="en-US" sz="1200" b="1" i="0" dirty="0">
                <a:effectLst/>
                <a:latin typeface="YouTube Sans"/>
              </a:rPr>
              <a:t>rincipal Component Analysis (The Math) : Data Science Concepts:</a:t>
            </a:r>
            <a:r>
              <a:rPr lang="en-SG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2"/>
              </a:rPr>
              <a:t>https://youtu.be/dhK8nbtii6I</a:t>
            </a:r>
            <a:endParaRPr lang="en-SG" sz="18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SG" sz="18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SG" sz="1800" dirty="0">
              <a:effectLst/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5CA3E-8822-1B74-15E3-056F3FD8E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13</a:t>
            </a:fld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C00B14-7880-1F4F-AC26-D18E6C464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861" y="2470826"/>
            <a:ext cx="4278873" cy="27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474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470B8-ABCA-C13B-5D6E-26995EF1A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 Linear Algebra – second course</a:t>
            </a:r>
            <a:endParaRPr lang="en-SG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C6B2F9-598F-A97E-AF62-60A6A3B064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9351" y="1349763"/>
            <a:ext cx="9893298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9DC98-20CB-2195-20D8-65186D25B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14</a:t>
            </a:fld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B690A0-60F9-8314-6F32-B3C229431AFC}"/>
              </a:ext>
            </a:extLst>
          </p:cNvPr>
          <p:cNvSpPr txBox="1"/>
          <p:nvPr/>
        </p:nvSpPr>
        <p:spPr>
          <a:xfrm>
            <a:off x="1054359" y="5987018"/>
            <a:ext cx="62364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hlinkClick r:id="rId3"/>
              </a:rPr>
              <a:t>https://www.youtube.com/channel/UC-FlL9LPEipGNgaa1pS7aPg</a:t>
            </a:r>
            <a:endParaRPr lang="en-SG" dirty="0"/>
          </a:p>
          <a:p>
            <a:r>
              <a:rPr lang="en-SG"/>
              <a:t>http://www.ulaff.net/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110167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3766E-60A5-33CF-FD76-69ED62AC2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08" y="136525"/>
            <a:ext cx="10515600" cy="1325563"/>
          </a:xfrm>
        </p:spPr>
        <p:txBody>
          <a:bodyPr/>
          <a:lstStyle/>
          <a:p>
            <a:r>
              <a:rPr lang="en-US" dirty="0"/>
              <a:t>Full Courses on LA that have same focus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5AD65-CD2F-B0C1-53CE-44D923893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712" y="153301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sz="1800" b="1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1)  </a:t>
            </a:r>
            <a:r>
              <a:rPr lang="en-SG" sz="1800" b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Gilbert Strang: 2011 whole course</a:t>
            </a:r>
            <a:endParaRPr lang="en-SG" sz="1800" b="1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0" indent="0">
              <a:buNone/>
            </a:pPr>
            <a:r>
              <a:rPr lang="en-SG" sz="1800" u="sng" dirty="0">
                <a:solidFill>
                  <a:srgbClr val="0000FF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  <a:hlinkClick r:id="rId2"/>
              </a:rPr>
              <a:t>https://youtube.com/playlist?list=PL221E2BBF13BECF6C&amp;si=8XH8qPVl6dPGWjiw</a:t>
            </a:r>
            <a:endParaRPr lang="en-SG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0" indent="0">
              <a:buNone/>
            </a:pPr>
            <a:r>
              <a:rPr lang="en-SG" sz="1800" u="sng" dirty="0">
                <a:solidFill>
                  <a:srgbClr val="0000FF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  <a:hlinkClick r:id="rId3"/>
              </a:rPr>
              <a:t>https://ocw.mit.edu/courses/18-06sc-linear-algebra-fall-2011/pages/resource-index/</a:t>
            </a:r>
            <a:endParaRPr lang="en-SG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0" indent="0">
              <a:buNone/>
            </a:pPr>
            <a:r>
              <a:rPr lang="en-SG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 </a:t>
            </a:r>
            <a:endParaRPr lang="en-SG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0" indent="0">
              <a:buNone/>
            </a:pPr>
            <a:r>
              <a:rPr lang="en-SG" sz="1800" b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2) Francisco J. Rodríguez </a:t>
            </a:r>
            <a:r>
              <a:rPr lang="en-SG" sz="1800" b="1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Fortuño</a:t>
            </a:r>
            <a:r>
              <a:rPr lang="en-SG" sz="1800" b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Paco - Kings college London</a:t>
            </a:r>
          </a:p>
          <a:p>
            <a:pPr marL="0" indent="0">
              <a:buNone/>
            </a:pPr>
            <a:r>
              <a:rPr lang="en-SG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Chapter 1&amp; 2: </a:t>
            </a:r>
            <a:r>
              <a:rPr lang="en-SG" sz="1800" u="sng" dirty="0">
                <a:solidFill>
                  <a:srgbClr val="0000FF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  <a:hlinkClick r:id="rId4"/>
              </a:rPr>
              <a:t>https://youtube.com/playlist?list=PLVud-bSBOEpwTawKgB36JoQxrc7KCrPe0&amp;si=2m2OIA0T63Zq6ZND</a:t>
            </a:r>
            <a:endParaRPr lang="en-SG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0" indent="0">
              <a:buNone/>
            </a:pPr>
            <a:r>
              <a:rPr lang="en-SG" sz="1800" dirty="0">
                <a:hlinkClick r:id="rId5"/>
              </a:rPr>
              <a:t>https://nms.kcl.ac.uk/francisco.rodriguez/apuntespak/docs/kcl/Mathematics%20and%20Computation%20Collected%20Notes%202018-19.pdf</a:t>
            </a:r>
            <a:endParaRPr lang="en-SG" sz="1800" dirty="0"/>
          </a:p>
          <a:p>
            <a:pPr marL="0" indent="0">
              <a:buNone/>
            </a:pPr>
            <a:endParaRPr lang="en-SG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15AD40-94C6-4B15-1190-09231B265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73223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6090F-D118-4042-8D58-C517865FC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578" y="0"/>
            <a:ext cx="4509236" cy="1139139"/>
          </a:xfrm>
        </p:spPr>
        <p:txBody>
          <a:bodyPr>
            <a:normAutofit/>
          </a:bodyPr>
          <a:lstStyle/>
          <a:p>
            <a:r>
              <a:rPr lang="en-US" sz="3600" dirty="0"/>
              <a:t>Other useful Playlist</a:t>
            </a:r>
            <a:endParaRPr lang="en-SG" sz="360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A45B268-BBDB-4EC6-A664-CED7BF60D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420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61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78B55DD-3C55-4B94-9031-4F3723BD4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2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2D9BB05-ED63-4148-87AB-82720ACC3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18614" y="4769536"/>
            <a:ext cx="3950208" cy="2088462"/>
          </a:xfrm>
          <a:custGeom>
            <a:avLst/>
            <a:gdLst>
              <a:gd name="connsiteX0" fmla="*/ 1975104 w 3950208"/>
              <a:gd name="connsiteY0" fmla="*/ 0 h 2088462"/>
              <a:gd name="connsiteX1" fmla="*/ 3950208 w 3950208"/>
              <a:gd name="connsiteY1" fmla="*/ 1975104 h 2088462"/>
              <a:gd name="connsiteX2" fmla="*/ 3944484 w 3950208"/>
              <a:gd name="connsiteY2" fmla="*/ 2088462 h 2088462"/>
              <a:gd name="connsiteX3" fmla="*/ 5724 w 3950208"/>
              <a:gd name="connsiteY3" fmla="*/ 2088462 h 2088462"/>
              <a:gd name="connsiteX4" fmla="*/ 0 w 3950208"/>
              <a:gd name="connsiteY4" fmla="*/ 1975104 h 2088462"/>
              <a:gd name="connsiteX5" fmla="*/ 1975104 w 3950208"/>
              <a:gd name="connsiteY5" fmla="*/ 0 h 208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3162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5B00B48C-8AA7-4128-AD60-76349F0CEC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6020" y="2715337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1428" y="2550745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1A5138-FD2F-4EDD-AC35-66EBE2082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493" y="1579673"/>
            <a:ext cx="1993418" cy="188884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0760511E-86BF-4340-9949-CECB774FAC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51888E-AA0C-4939-82EF-5197D266C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4666" y="187528"/>
            <a:ext cx="2109410" cy="17464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7244CF-4FB3-47DA-8519-E422801D6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184" y="61362"/>
            <a:ext cx="3265463" cy="15172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4CA639-C772-4C55-AD24-556A96FBD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7009" y="5592401"/>
            <a:ext cx="1446501" cy="11427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860241-7091-44C2-9ED3-7C127360FF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4666" y="3482438"/>
            <a:ext cx="2469094" cy="8458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32E0F2-6AEB-4BDD-A37C-5A9674FB4D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6492" y="4439108"/>
            <a:ext cx="1148938" cy="971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95AF67-9E26-4551-9AB2-A3DB807700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0429" y="2160331"/>
            <a:ext cx="1048682" cy="10082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EFEA30-C133-410B-86B6-8B7A256244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3745" y="2129349"/>
            <a:ext cx="2513030" cy="9568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7E2E52-BA47-4432-8C60-9122435752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56790" y="1597678"/>
            <a:ext cx="879552" cy="95125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687A22D-38A8-407E-97A5-A3E3E41CA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3</a:t>
            </a:fld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5D963-8EFC-4B74-B2ED-CAB633D0B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914" y="1112541"/>
            <a:ext cx="5122824" cy="5684097"/>
          </a:xfrm>
        </p:spPr>
        <p:txBody>
          <a:bodyPr anchor="t">
            <a:noAutofit/>
          </a:bodyPr>
          <a:lstStyle/>
          <a:p>
            <a:pPr marL="514350" indent="-514350">
              <a:buFont typeface="Arial" panose="020B0604020202020204" pitchFamily="34" charset="0"/>
              <a:buAutoNum type="arabicParenR"/>
            </a:pPr>
            <a:r>
              <a:rPr lang="en-SG" sz="1100" dirty="0"/>
              <a:t>Khan Academy: </a:t>
            </a:r>
            <a:r>
              <a:rPr lang="en-SG" sz="1100" dirty="0">
                <a:hlinkClick r:id="rId11"/>
              </a:rPr>
              <a:t>https://www.khanacademy.org/math/linear-algebra/</a:t>
            </a:r>
            <a:endParaRPr lang="en-SG" sz="1100" dirty="0"/>
          </a:p>
          <a:p>
            <a:pPr marL="514350" indent="-514350">
              <a:buAutoNum type="arabicParenR"/>
            </a:pPr>
            <a:r>
              <a:rPr lang="en-US" sz="1100" dirty="0"/>
              <a:t>MIT Strang 18.06: </a:t>
            </a:r>
            <a:r>
              <a:rPr lang="en-SG" sz="1100" dirty="0">
                <a:hlinkClick r:id="rId12"/>
              </a:rPr>
              <a:t>https://ocw.mit.edu/courses/mathematics/18-06-linear-algebra-spring-2010/video-lectures/</a:t>
            </a:r>
            <a:endParaRPr lang="en-US" sz="1100" dirty="0"/>
          </a:p>
          <a:p>
            <a:pPr marL="514350" indent="-514350">
              <a:buFont typeface="Arial" panose="020B0604020202020204" pitchFamily="34" charset="0"/>
              <a:buAutoNum type="arabicParenR"/>
            </a:pPr>
            <a:r>
              <a:rPr lang="en-US" sz="1100" dirty="0"/>
              <a:t>3Blue1Brown: </a:t>
            </a:r>
            <a:r>
              <a:rPr lang="en-SG" sz="1100" dirty="0">
                <a:hlinkClick r:id="rId13"/>
              </a:rPr>
              <a:t>https://www.youtube.com/playlist?list=PLZHQObOWTQDPD3MizzM2xVFitgF8hE_ab</a:t>
            </a:r>
            <a:endParaRPr lang="en-SG" sz="1100" dirty="0"/>
          </a:p>
          <a:p>
            <a:pPr marL="514350" indent="-514350">
              <a:buAutoNum type="arabicParenR"/>
            </a:pPr>
            <a:r>
              <a:rPr lang="en-US" sz="1100" dirty="0"/>
              <a:t>Trevor </a:t>
            </a:r>
            <a:r>
              <a:rPr lang="en-US" sz="1100" dirty="0" err="1"/>
              <a:t>Bazett</a:t>
            </a:r>
            <a:r>
              <a:rPr lang="en-US" sz="1100" dirty="0"/>
              <a:t>: </a:t>
            </a:r>
            <a:r>
              <a:rPr lang="en-SG" sz="1100" dirty="0">
                <a:hlinkClick r:id="rId14"/>
              </a:rPr>
              <a:t>https://www.youtube.com/playlist?list=PLHXZ9OQGMqxfUl0tcqPNTJsb7R6BqSLo6</a:t>
            </a:r>
            <a:endParaRPr lang="en-SG" sz="1100" dirty="0"/>
          </a:p>
          <a:p>
            <a:pPr marL="514350" indent="-514350">
              <a:buAutoNum type="arabicParenR"/>
            </a:pPr>
            <a:r>
              <a:rPr lang="en-SG" sz="1100" dirty="0" err="1"/>
              <a:t>MathsTheBeautiful</a:t>
            </a:r>
            <a:r>
              <a:rPr lang="en-SG" sz="1100" dirty="0"/>
              <a:t>: </a:t>
            </a:r>
            <a:r>
              <a:rPr lang="en-SG" sz="1100" dirty="0">
                <a:hlinkClick r:id="rId15"/>
              </a:rPr>
              <a:t>https://www.youtube.com/watch?v=Fnfh8jNqBlg&amp;vl=en</a:t>
            </a:r>
            <a:endParaRPr lang="en-SG" sz="1100" dirty="0"/>
          </a:p>
          <a:p>
            <a:pPr marL="457200" lvl="1" indent="0">
              <a:buNone/>
            </a:pPr>
            <a:r>
              <a:rPr lang="en-SG" sz="1100" dirty="0">
                <a:hlinkClick r:id="rId16"/>
              </a:rPr>
              <a:t> https://www.lem.ma/books/AIApowDnjlDDQrp-uOZVow/landing</a:t>
            </a:r>
            <a:endParaRPr lang="en-SG" sz="1100" dirty="0"/>
          </a:p>
          <a:p>
            <a:pPr marL="514350" indent="-514350">
              <a:buFont typeface="Arial" panose="020B0604020202020204" pitchFamily="34" charset="0"/>
              <a:buAutoNum type="arabicParenR"/>
            </a:pPr>
            <a:r>
              <a:rPr lang="en-SG" sz="1100" dirty="0"/>
              <a:t>Prof Dave Explains: </a:t>
            </a:r>
            <a:r>
              <a:rPr lang="en-SG" sz="1100" dirty="0">
                <a:hlinkClick r:id="rId17"/>
              </a:rPr>
              <a:t>https://www.youtube.com/playlist?list=PLybg94GvOJ9En46TNCXL2n6SiqRc_iMB8</a:t>
            </a:r>
            <a:endParaRPr lang="en-SG" sz="1100" dirty="0"/>
          </a:p>
          <a:p>
            <a:pPr marL="514350" indent="-514350">
              <a:buFont typeface="Arial" panose="020B0604020202020204" pitchFamily="34" charset="0"/>
              <a:buAutoNum type="arabicParenR"/>
            </a:pPr>
            <a:r>
              <a:rPr lang="en-SG" sz="1100" dirty="0"/>
              <a:t>Patrick JMT: </a:t>
            </a:r>
            <a:r>
              <a:rPr lang="en-SG" sz="900" dirty="0">
                <a:hlinkClick r:id="rId18"/>
              </a:rPr>
              <a:t>https://cosmolearning.org/courses/complete-quick-lessons-linear-algebra/</a:t>
            </a:r>
            <a:endParaRPr lang="en-SG" sz="900" dirty="0"/>
          </a:p>
          <a:p>
            <a:pPr marL="514350" indent="-514350">
              <a:buFont typeface="Arial" panose="020B0604020202020204" pitchFamily="34" charset="0"/>
              <a:buAutoNum type="arabicParenR"/>
            </a:pPr>
            <a:r>
              <a:rPr lang="en-SG" sz="1200" dirty="0"/>
              <a:t>Johnston:  book and video:</a:t>
            </a:r>
          </a:p>
          <a:p>
            <a:pPr marL="514350" indent="-514350">
              <a:buFont typeface="Arial" panose="020B0604020202020204" pitchFamily="34" charset="0"/>
              <a:buAutoNum type="arabicParenR"/>
            </a:pPr>
            <a:r>
              <a:rPr lang="en-SG" sz="1200" dirty="0"/>
              <a:t>Pomona College Prof Shahriar</a:t>
            </a:r>
            <a:br>
              <a:rPr lang="en-SG" sz="1200" dirty="0"/>
            </a:br>
            <a:r>
              <a:rPr lang="en-SG" sz="7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19"/>
              </a:rPr>
              <a:t>https://youtube.com/playlist?list=PLpcU2wNhmPYfqk8Bvf7pwqaZ_u0CsG4u3&amp;si=ykN7XjgpuM_Kmsaz</a:t>
            </a:r>
            <a:endParaRPr lang="en-SG" sz="7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SG" sz="10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10) Visual kernel: </a:t>
            </a:r>
            <a:r>
              <a:rPr lang="en-SG" sz="1000" dirty="0"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</a:t>
            </a:r>
            <a:r>
              <a:rPr lang="en-SG" sz="1000" u="sng" dirty="0">
                <a:solidFill>
                  <a:srgbClr val="0000FF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  <a:hlinkClick r:id="rId20"/>
              </a:rPr>
              <a:t>https://youtube.com/playlist?list=PLWhu9osGd2dB9uMG5gKBARmk73oHUUQZS&amp;si=1WDC0WxRoFfO6bng</a:t>
            </a:r>
            <a:endParaRPr lang="en-SG" sz="10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0" indent="0">
              <a:buNone/>
            </a:pPr>
            <a:r>
              <a:rPr lang="en-SG" sz="1000" dirty="0"/>
              <a:t>11) Immersive Linear Algebra: </a:t>
            </a:r>
            <a:br>
              <a:rPr lang="en-SG" sz="1000" dirty="0"/>
            </a:br>
            <a:r>
              <a:rPr lang="en-SG" sz="1000" dirty="0"/>
              <a:t>http://immersivemath.com/ila/index.html</a:t>
            </a:r>
          </a:p>
          <a:p>
            <a:pPr marL="0" indent="0">
              <a:buNone/>
            </a:pPr>
            <a:r>
              <a:rPr lang="en-SG" sz="900" dirty="0"/>
              <a:t>12) http://www.njohnston.ca/publications/introduction-to-linear-and-matrix-algebra/</a:t>
            </a:r>
          </a:p>
          <a:p>
            <a:pPr marL="0" indent="0">
              <a:buNone/>
            </a:pPr>
            <a:r>
              <a:rPr lang="en-SG" sz="900" dirty="0"/>
              <a:t>http://www.njohnston.ca/publications/advanced-linear-and-matrix-algebra/</a:t>
            </a:r>
          </a:p>
          <a:p>
            <a:pPr marL="514350" indent="-514350">
              <a:buFont typeface="Arial" panose="020B0604020202020204" pitchFamily="34" charset="0"/>
              <a:buAutoNum type="arabicParenR"/>
            </a:pPr>
            <a:endParaRPr lang="en-SG" sz="1100" dirty="0"/>
          </a:p>
          <a:p>
            <a:pPr marL="514350" indent="-514350">
              <a:buAutoNum type="arabicParenR"/>
            </a:pPr>
            <a:endParaRPr lang="en-SG" sz="11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E75162F-3428-44E0-9069-7C80E4D7B67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257620" y="5428538"/>
            <a:ext cx="2517926" cy="8722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2B8743-5929-E541-C15F-1B0EE210760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204023" y="3809520"/>
            <a:ext cx="1623333" cy="13305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86DD7B-D645-57C1-7DD0-9EF3D13056A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38611" y="5177973"/>
            <a:ext cx="1437287" cy="148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34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92442-189A-BBAD-A2D8-AE24EFDF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Strang Lectures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0EE20-E347-B03E-FD35-874AB0245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93332" cy="4351338"/>
          </a:xfrm>
        </p:spPr>
        <p:txBody>
          <a:bodyPr/>
          <a:lstStyle/>
          <a:p>
            <a:pPr marL="0" indent="0">
              <a:buNone/>
            </a:pPr>
            <a:r>
              <a:rPr lang="en-SG" dirty="0">
                <a:hlinkClick r:id="rId2"/>
              </a:rPr>
              <a:t>https://ocw.mit.edu/courses/res-18-010-a-2020-vision-of-linear-algebra-spring-2020/</a:t>
            </a:r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3C59E1-41A9-B9F7-D89F-FC9BF15BD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4</a:t>
            </a:fld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4F969F-1A14-EC25-B773-400A0E966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316" y="1522704"/>
            <a:ext cx="4481042" cy="491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916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C6E8597-0CCE-4A8A-9326-AA52691A1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E78FE76E-DF1D-420B-957F-8ECE93C0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CF2F61F0-9758-4DEF-AC08-7B00F04A4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611862F-2C23-4F37-A5BB-855A15776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89" y="1487285"/>
            <a:ext cx="4220967" cy="1717091"/>
          </a:xfrm>
        </p:spPr>
        <p:txBody>
          <a:bodyPr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Free Linear Algebra Books</a:t>
            </a:r>
            <a:endParaRPr lang="en-SG" sz="480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B3C588-A9C8-4495-BFA3-DD94F3787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222" y="1434196"/>
            <a:ext cx="4849488" cy="152758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ADE6F-43B7-4B7F-90A5-0D231A66C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90" y="3428999"/>
            <a:ext cx="4075054" cy="2741213"/>
          </a:xfrm>
        </p:spPr>
        <p:txBody>
          <a:bodyPr anchor="t">
            <a:normAutofit/>
          </a:bodyPr>
          <a:lstStyle/>
          <a:p>
            <a:r>
              <a:rPr lang="en-SG" sz="2000" dirty="0">
                <a:solidFill>
                  <a:schemeClr val="bg1"/>
                </a:solidFill>
                <a:hlinkClick r:id="rId3"/>
              </a:rPr>
              <a:t>https://math.libretexts.org/Bookshelves/Linear_Algebra</a:t>
            </a:r>
            <a:endParaRPr lang="en-SG" sz="2000" dirty="0">
              <a:solidFill>
                <a:schemeClr val="bg1"/>
              </a:solidFill>
            </a:endParaRPr>
          </a:p>
          <a:p>
            <a:r>
              <a:rPr lang="en-SG" sz="2000" dirty="0">
                <a:solidFill>
                  <a:schemeClr val="bg1"/>
                </a:solidFill>
                <a:hlinkClick r:id="rId4"/>
              </a:rPr>
              <a:t>https://www.math.ucdavis.edu/~linear/linear-guest.pdf</a:t>
            </a:r>
            <a:endParaRPr lang="en-SG" sz="2000" dirty="0">
              <a:solidFill>
                <a:schemeClr val="bg1"/>
              </a:solidFill>
            </a:endParaRPr>
          </a:p>
          <a:p>
            <a:r>
              <a:rPr lang="en-SG" sz="2000" dirty="0">
                <a:solidFill>
                  <a:schemeClr val="bg1"/>
                </a:solidFill>
                <a:hlinkClick r:id="rId5"/>
              </a:rPr>
              <a:t>http://linear.ups.edu/</a:t>
            </a:r>
            <a:endParaRPr lang="en-SG" sz="2000" dirty="0">
              <a:solidFill>
                <a:schemeClr val="bg1"/>
              </a:solidFill>
            </a:endParaRPr>
          </a:p>
          <a:p>
            <a:endParaRPr lang="en-SG" sz="2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4A0D4B-0EEF-4AF1-A351-7719B5C062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3166" y="3589866"/>
            <a:ext cx="1856352" cy="2164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6AC153-A1DC-4017-8776-97DDCBB484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0469" y="3562066"/>
            <a:ext cx="1720213" cy="217604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21A7C-29D9-4911-8E5B-C4874785E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39385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F96AC-764A-4EA7-A099-347AB91BF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Worked examples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E4538-827D-4591-AD46-CF5EAA73A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47135"/>
            <a:ext cx="5925766" cy="4677272"/>
          </a:xfrm>
        </p:spPr>
        <p:txBody>
          <a:bodyPr>
            <a:normAutofit fontScale="92500" lnSpcReduction="10000"/>
          </a:bodyPr>
          <a:lstStyle/>
          <a:p>
            <a:endParaRPr lang="en-SG" sz="1000" dirty="0"/>
          </a:p>
          <a:p>
            <a:r>
              <a:rPr lang="en-SG" sz="1400" dirty="0"/>
              <a:t>MIT 18.06 past questions:</a:t>
            </a:r>
          </a:p>
          <a:p>
            <a:pPr lvl="1"/>
            <a:r>
              <a:rPr lang="en-SG" sz="1400" dirty="0">
                <a:hlinkClick r:id="rId2"/>
              </a:rPr>
              <a:t>https://mitmath.github.io/1806/old.html</a:t>
            </a:r>
            <a:endParaRPr lang="en-SG" sz="1400" dirty="0"/>
          </a:p>
          <a:p>
            <a:endParaRPr lang="en-SG" sz="1400" dirty="0"/>
          </a:p>
          <a:p>
            <a:r>
              <a:rPr lang="en-SG" sz="1400" dirty="0" err="1"/>
              <a:t>Yutsumura’s</a:t>
            </a:r>
            <a:r>
              <a:rPr lang="en-SG" sz="1400" dirty="0"/>
              <a:t> worked examples:</a:t>
            </a:r>
          </a:p>
          <a:p>
            <a:pPr lvl="1"/>
            <a:r>
              <a:rPr lang="en-SG" sz="1200" dirty="0">
                <a:hlinkClick r:id="rId3"/>
              </a:rPr>
              <a:t>https://yutsumura.com/introduction-to-linear-algebra/</a:t>
            </a:r>
            <a:endParaRPr lang="en-SG" sz="1200" dirty="0"/>
          </a:p>
          <a:p>
            <a:endParaRPr lang="en-SG" sz="1400" dirty="0"/>
          </a:p>
          <a:p>
            <a:r>
              <a:rPr lang="en-SG" sz="1400" dirty="0"/>
              <a:t>Lay’s Linear Algebra 5</a:t>
            </a:r>
            <a:r>
              <a:rPr lang="en-SG" sz="1400" baseline="30000" dirty="0"/>
              <a:t>th</a:t>
            </a:r>
            <a:r>
              <a:rPr lang="en-SG" sz="1400" dirty="0"/>
              <a:t> edition worked solution</a:t>
            </a:r>
          </a:p>
          <a:p>
            <a:pPr lvl="1"/>
            <a:r>
              <a:rPr lang="en-SG" sz="1000" dirty="0"/>
              <a:t>(you will need to google the above)</a:t>
            </a:r>
          </a:p>
          <a:p>
            <a:endParaRPr lang="en-SG" sz="1400" dirty="0"/>
          </a:p>
          <a:p>
            <a:r>
              <a:rPr lang="en-SG" sz="1400" dirty="0" err="1"/>
              <a:t>Schaum</a:t>
            </a:r>
            <a:r>
              <a:rPr lang="en-SG" sz="1400" dirty="0"/>
              <a:t> Outline series : Linear Algebra</a:t>
            </a:r>
          </a:p>
          <a:p>
            <a:pPr lvl="1"/>
            <a:r>
              <a:rPr lang="en-SG" sz="1000" dirty="0"/>
              <a:t>https://www.amazon.com/Schaums-Outline-Linear-Algebra-5th/dp/0071794565</a:t>
            </a:r>
          </a:p>
          <a:p>
            <a:endParaRPr lang="en-SG" sz="1400" dirty="0"/>
          </a:p>
          <a:p>
            <a:r>
              <a:rPr lang="en-US" sz="1400" dirty="0"/>
              <a:t>UNSW – </a:t>
            </a:r>
            <a:r>
              <a:rPr lang="en-US" sz="1400" dirty="0" err="1"/>
              <a:t>Maths</a:t>
            </a:r>
            <a:r>
              <a:rPr lang="en-US" sz="1400" dirty="0"/>
              <a:t>: </a:t>
            </a:r>
            <a:r>
              <a:rPr lang="en-SG" sz="1400" dirty="0">
                <a:hlinkClick r:id="rId4"/>
              </a:rPr>
              <a:t>https://www.youtube.com/watch?v=usCWwRj2hO4</a:t>
            </a:r>
            <a:endParaRPr lang="en-SG" sz="1400" dirty="0"/>
          </a:p>
          <a:p>
            <a:endParaRPr lang="en-SG" sz="1400" dirty="0"/>
          </a:p>
          <a:p>
            <a:r>
              <a:rPr lang="en-SG" sz="1400" dirty="0" err="1"/>
              <a:t>Center</a:t>
            </a:r>
            <a:r>
              <a:rPr lang="en-SG" sz="1400" dirty="0"/>
              <a:t> of Maths:</a:t>
            </a:r>
            <a:br>
              <a:rPr lang="en-SG" sz="1400" dirty="0"/>
            </a:br>
            <a:r>
              <a:rPr lang="en-SG" sz="1400" dirty="0">
                <a:hlinkClick r:id="rId5"/>
              </a:rPr>
              <a:t>https://www.youtube.com/watch?v=TICOi14fa6I&amp;list=PLgKTLlHQn950Xm27KxcsX7Dr9Fxv_-gEi</a:t>
            </a:r>
            <a:endParaRPr lang="en-SG" sz="1400" dirty="0"/>
          </a:p>
          <a:p>
            <a:endParaRPr lang="en-SG" sz="1400" dirty="0"/>
          </a:p>
          <a:p>
            <a:endParaRPr lang="en-SG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7ECD22-30F8-41FA-9770-60503ED977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225" y="5837648"/>
            <a:ext cx="1444661" cy="8838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DC1903-6AF2-4BFB-8486-D2260FB60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6</a:t>
            </a:fld>
            <a:endParaRPr lang="en-S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2BFB0D-08A7-48DC-ADBC-5BFA4FD43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6885" y="5882555"/>
            <a:ext cx="2185575" cy="8770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E7ECD0-A454-43A3-9F09-FE4F91690E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8332" y="4339957"/>
            <a:ext cx="2365926" cy="17022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1BD2E0-92D6-4317-AE13-C2F6B34F3F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22369" y="275056"/>
            <a:ext cx="5776461" cy="9754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BE7725-FE33-4010-9AD8-992B38EC8D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0891" y="3119399"/>
            <a:ext cx="1597581" cy="14429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67FF00-AD66-4248-A01B-CBBF11338F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54366" y="1223424"/>
            <a:ext cx="2288349" cy="12946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A48A587-3EBA-46A4-94B5-9276D849F7D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25116" y="2676192"/>
            <a:ext cx="2738284" cy="150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760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EB9B8-0402-4247-955F-925AD136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39" y="18255"/>
            <a:ext cx="3964093" cy="1325563"/>
          </a:xfrm>
        </p:spPr>
        <p:txBody>
          <a:bodyPr>
            <a:normAutofit/>
          </a:bodyPr>
          <a:lstStyle/>
          <a:p>
            <a:r>
              <a:rPr lang="en-US" dirty="0"/>
              <a:t>MIT worked examples: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3A93F-013B-4E36-873B-D0F3FDCA9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12265"/>
            <a:ext cx="512515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sz="3600" dirty="0"/>
              <a:t>MIT – tutorial (worked examples)</a:t>
            </a:r>
          </a:p>
          <a:p>
            <a:pPr marL="0" indent="0">
              <a:buNone/>
            </a:pPr>
            <a:endParaRPr lang="en-SG" sz="3600" dirty="0"/>
          </a:p>
          <a:p>
            <a:pPr marL="0" indent="0">
              <a:buNone/>
            </a:pPr>
            <a:r>
              <a:rPr lang="en-SG" sz="2400" dirty="0">
                <a:hlinkClick r:id="rId2"/>
              </a:rPr>
              <a:t>https://ocw.mit.edu/courses/mathematics/18-06sc-linear-algebra-fall-2011/</a:t>
            </a:r>
            <a:endParaRPr lang="en-SG" sz="3600" dirty="0"/>
          </a:p>
          <a:p>
            <a:endParaRPr lang="en-SG" sz="3600" dirty="0"/>
          </a:p>
          <a:p>
            <a:endParaRPr lang="en-SG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EF0A58-22F5-486D-A48A-69277980A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985" y="5150266"/>
            <a:ext cx="2011520" cy="14964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55CC7-EE09-4327-8504-94D8C12D2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837" y="2647882"/>
            <a:ext cx="3177815" cy="15622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9892F0-8384-4AEE-9559-7FE43D352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3201" y="250829"/>
            <a:ext cx="3231160" cy="15012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225FEB-A19B-4642-B591-E5D0ED82D4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5856" y="5165529"/>
            <a:ext cx="2370694" cy="1201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B618AA-20F8-44CB-A164-A9B956652E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2589" y="2647882"/>
            <a:ext cx="2190941" cy="12650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9791E0-DEC5-4E65-B5BE-9698DE9A88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336" y="5150266"/>
            <a:ext cx="3292125" cy="15698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EEB4AB-D3BD-480D-82C3-B058828E85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05185" y="5628466"/>
            <a:ext cx="2491956" cy="9373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87129E-A20D-4705-9FD1-6BACE7BFFC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4441408"/>
            <a:ext cx="1356478" cy="1295512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D512B65-289C-4E39-96F5-1C6655E44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30246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799A8B4F-0FED-46C0-9186-5A8E116D8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8905" y="0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DA6861EE-7660-46C9-80BD-173B8F745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ACD1F62A-8322-46CB-B387-AEA35B0F7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164" y="7508"/>
            <a:ext cx="6318649" cy="83865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0000"/>
                </a:solidFill>
              </a:rPr>
              <a:t>Recent resources</a:t>
            </a:r>
            <a:endParaRPr lang="en-SG" sz="3600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ADE6F-43B7-4B7F-90A5-0D231A66C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423" y="846161"/>
            <a:ext cx="4650524" cy="5800968"/>
          </a:xfrm>
        </p:spPr>
        <p:txBody>
          <a:bodyPr anchor="ctr">
            <a:noAutofit/>
          </a:bodyPr>
          <a:lstStyle/>
          <a:p>
            <a:r>
              <a:rPr lang="en-SG" sz="1400" dirty="0">
                <a:solidFill>
                  <a:srgbClr val="000000"/>
                </a:solidFill>
              </a:rPr>
              <a:t>Medium: </a:t>
            </a:r>
            <a:r>
              <a:rPr lang="en-SG" sz="1400" dirty="0">
                <a:solidFill>
                  <a:srgbClr val="000000"/>
                </a:solidFill>
                <a:hlinkClick r:id="rId3"/>
              </a:rPr>
              <a:t>https://medium.com/sho-jp/tagged/linear-algebra</a:t>
            </a:r>
            <a:endParaRPr lang="en-SG" sz="1400" dirty="0">
              <a:solidFill>
                <a:srgbClr val="000000"/>
              </a:solidFill>
            </a:endParaRPr>
          </a:p>
          <a:p>
            <a:endParaRPr lang="en-SG" sz="1400" dirty="0">
              <a:solidFill>
                <a:srgbClr val="000000"/>
              </a:solidFill>
            </a:endParaRPr>
          </a:p>
          <a:p>
            <a:endParaRPr lang="en-SG" sz="1400" dirty="0">
              <a:solidFill>
                <a:srgbClr val="000000"/>
              </a:solidFill>
            </a:endParaRPr>
          </a:p>
          <a:p>
            <a:endParaRPr lang="en-SG" sz="1400" dirty="0">
              <a:solidFill>
                <a:srgbClr val="000000"/>
              </a:solidFill>
            </a:endParaRPr>
          </a:p>
          <a:p>
            <a:r>
              <a:rPr lang="en-SG" sz="1400" dirty="0">
                <a:solidFill>
                  <a:srgbClr val="000000"/>
                </a:solidFill>
              </a:rPr>
              <a:t>Computational Linear Algebra (Masters) – U of San Francisco (Masters)</a:t>
            </a:r>
          </a:p>
          <a:p>
            <a:pPr lvl="1"/>
            <a:r>
              <a:rPr lang="en-SG" sz="1400" dirty="0">
                <a:solidFill>
                  <a:srgbClr val="000000"/>
                </a:solidFill>
                <a:hlinkClick r:id="rId4"/>
              </a:rPr>
              <a:t>https://github.com/fastai/numerical-linear-algebra/blob/master/README.md</a:t>
            </a:r>
            <a:endParaRPr lang="en-SG" sz="1400" dirty="0">
              <a:solidFill>
                <a:srgbClr val="000000"/>
              </a:solidFill>
            </a:endParaRPr>
          </a:p>
          <a:p>
            <a:pPr lvl="1"/>
            <a:r>
              <a:rPr lang="en-SG" sz="1400" dirty="0">
                <a:solidFill>
                  <a:srgbClr val="000000"/>
                </a:solidFill>
                <a:hlinkClick r:id="rId5"/>
              </a:rPr>
              <a:t>https://www.youtube.com/playlist?list=PLtmWHNX-gukIc92m1K0P6bIOnZb-mg0hY</a:t>
            </a:r>
            <a:endParaRPr lang="en-SG" sz="1400" dirty="0">
              <a:solidFill>
                <a:srgbClr val="000000"/>
              </a:solidFill>
            </a:endParaRPr>
          </a:p>
          <a:p>
            <a:endParaRPr lang="en-SG" sz="1400" dirty="0">
              <a:solidFill>
                <a:srgbClr val="000000"/>
              </a:solidFill>
            </a:endParaRPr>
          </a:p>
          <a:p>
            <a:endParaRPr lang="en-SG" sz="1400" dirty="0">
              <a:solidFill>
                <a:srgbClr val="000000"/>
              </a:solidFill>
            </a:endParaRPr>
          </a:p>
          <a:p>
            <a:endParaRPr lang="en-SG" sz="1400" dirty="0">
              <a:solidFill>
                <a:srgbClr val="000000"/>
              </a:solidFill>
            </a:endParaRPr>
          </a:p>
          <a:p>
            <a:endParaRPr lang="en-SG" sz="1400" dirty="0">
              <a:solidFill>
                <a:srgbClr val="000000"/>
              </a:solidFill>
            </a:endParaRPr>
          </a:p>
          <a:p>
            <a:r>
              <a:rPr lang="en-SG" sz="1400" dirty="0">
                <a:solidFill>
                  <a:srgbClr val="000000"/>
                </a:solidFill>
              </a:rPr>
              <a:t>MIT Strang new course </a:t>
            </a:r>
            <a:r>
              <a:rPr lang="en-SG" sz="1400">
                <a:solidFill>
                  <a:srgbClr val="000000"/>
                </a:solidFill>
              </a:rPr>
              <a:t>(Masters level): </a:t>
            </a:r>
            <a:endParaRPr lang="en-SG" sz="1400" dirty="0">
              <a:solidFill>
                <a:srgbClr val="000000"/>
              </a:solidFill>
            </a:endParaRPr>
          </a:p>
          <a:p>
            <a:pPr lvl="1"/>
            <a:r>
              <a:rPr lang="en-US" sz="1400" b="0" i="0" dirty="0">
                <a:solidFill>
                  <a:srgbClr val="000000"/>
                </a:solidFill>
                <a:effectLst/>
                <a:latin typeface="Roboto"/>
              </a:rPr>
              <a:t>MIT 18.065 Matrix Methods in Data Analysis, Signal Processing, and Machine Learning, Spring 2018</a:t>
            </a:r>
            <a:endParaRPr lang="en-SG" sz="1400" dirty="0">
              <a:solidFill>
                <a:srgbClr val="000000"/>
              </a:solidFill>
            </a:endParaRPr>
          </a:p>
          <a:p>
            <a:pPr lvl="1"/>
            <a:r>
              <a:rPr lang="en-SG" sz="1400" dirty="0">
                <a:solidFill>
                  <a:srgbClr val="000000"/>
                </a:solidFill>
                <a:hlinkClick r:id="rId6"/>
              </a:rPr>
              <a:t>https://www.youtube.com/watch?v=Cx5Z-OslNWE</a:t>
            </a:r>
            <a:endParaRPr lang="en-SG" sz="1400" dirty="0">
              <a:solidFill>
                <a:srgbClr val="000000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8A69B74-22E3-47CC-823F-18BE7930C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36" y="2960687"/>
            <a:ext cx="2668748" cy="2668748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71">
            <a:extLst>
              <a:ext uri="{FF2B5EF4-FFF2-40B4-BE49-F238E27FC236}">
                <a16:creationId xmlns:a16="http://schemas.microsoft.com/office/drawing/2014/main" id="{1778637B-5DB8-4A75-B2E6-FC2B1BB9A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014" y="2"/>
            <a:ext cx="4034987" cy="3428147"/>
          </a:xfrm>
          <a:custGeom>
            <a:avLst/>
            <a:gdLst>
              <a:gd name="connsiteX0" fmla="*/ 350825 w 4034987"/>
              <a:gd name="connsiteY0" fmla="*/ 0 h 3428147"/>
              <a:gd name="connsiteX1" fmla="*/ 4034987 w 4034987"/>
              <a:gd name="connsiteY1" fmla="*/ 0 h 3428147"/>
              <a:gd name="connsiteX2" fmla="*/ 4034987 w 4034987"/>
              <a:gd name="connsiteY2" fmla="*/ 2505205 h 3428147"/>
              <a:gd name="connsiteX3" fmla="*/ 3951822 w 4034987"/>
              <a:gd name="connsiteY3" fmla="*/ 2616420 h 3428147"/>
              <a:gd name="connsiteX4" fmla="*/ 2230590 w 4034987"/>
              <a:gd name="connsiteY4" fmla="*/ 3428147 h 3428147"/>
              <a:gd name="connsiteX5" fmla="*/ 0 w 4034987"/>
              <a:gd name="connsiteY5" fmla="*/ 1197557 h 3428147"/>
              <a:gd name="connsiteX6" fmla="*/ 269220 w 4034987"/>
              <a:gd name="connsiteY6" fmla="*/ 134326 h 342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987" h="3428147">
                <a:moveTo>
                  <a:pt x="350825" y="0"/>
                </a:moveTo>
                <a:lnTo>
                  <a:pt x="4034987" y="0"/>
                </a:lnTo>
                <a:lnTo>
                  <a:pt x="4034987" y="2505205"/>
                </a:lnTo>
                <a:lnTo>
                  <a:pt x="3951822" y="2616420"/>
                </a:lnTo>
                <a:cubicBezTo>
                  <a:pt x="3542699" y="3112162"/>
                  <a:pt x="2923546" y="3428147"/>
                  <a:pt x="2230590" y="3428147"/>
                </a:cubicBezTo>
                <a:cubicBezTo>
                  <a:pt x="998669" y="3428147"/>
                  <a:pt x="0" y="2429478"/>
                  <a:pt x="0" y="1197557"/>
                </a:cubicBezTo>
                <a:cubicBezTo>
                  <a:pt x="0" y="812582"/>
                  <a:pt x="97526" y="450385"/>
                  <a:pt x="269220" y="134326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0B26E3-4872-4615-98B1-92A4B87FFB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9844" y="1049524"/>
            <a:ext cx="3205839" cy="75216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84AC7EF-A857-4528-994C-0061605CB1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3091" y="3767386"/>
            <a:ext cx="2281837" cy="105534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21A7C-29D9-4911-8E5B-C4874785E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338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53F1077-7B91-4D11-8473-7F9D495CD0E2}" type="slidenum">
              <a:rPr lang="en-SG" sz="1100" smtClean="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SG" sz="1100">
              <a:solidFill>
                <a:srgbClr val="898989"/>
              </a:solidFill>
            </a:endParaRPr>
          </a:p>
        </p:txBody>
      </p:sp>
      <p:sp>
        <p:nvSpPr>
          <p:cNvPr id="61" name="Freeform 75">
            <a:extLst>
              <a:ext uri="{FF2B5EF4-FFF2-40B4-BE49-F238E27FC236}">
                <a16:creationId xmlns:a16="http://schemas.microsoft.com/office/drawing/2014/main" id="{0035A30C-45F3-4EFB-B2E8-6E2A11843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59131" y="4258570"/>
            <a:ext cx="3132869" cy="2599430"/>
          </a:xfrm>
          <a:custGeom>
            <a:avLst/>
            <a:gdLst>
              <a:gd name="connsiteX0" fmla="*/ 1612418 w 3061881"/>
              <a:gd name="connsiteY0" fmla="*/ 0 h 2540529"/>
              <a:gd name="connsiteX1" fmla="*/ 3030226 w 3061881"/>
              <a:gd name="connsiteY1" fmla="*/ 843844 h 2540529"/>
              <a:gd name="connsiteX2" fmla="*/ 3061881 w 3061881"/>
              <a:gd name="connsiteY2" fmla="*/ 909556 h 2540529"/>
              <a:gd name="connsiteX3" fmla="*/ 3061881 w 3061881"/>
              <a:gd name="connsiteY3" fmla="*/ 2315281 h 2540529"/>
              <a:gd name="connsiteX4" fmla="*/ 3030226 w 3061881"/>
              <a:gd name="connsiteY4" fmla="*/ 2380992 h 2540529"/>
              <a:gd name="connsiteX5" fmla="*/ 2949460 w 3061881"/>
              <a:gd name="connsiteY5" fmla="*/ 2513937 h 2540529"/>
              <a:gd name="connsiteX6" fmla="*/ 2929575 w 3061881"/>
              <a:gd name="connsiteY6" fmla="*/ 2540529 h 2540529"/>
              <a:gd name="connsiteX7" fmla="*/ 295261 w 3061881"/>
              <a:gd name="connsiteY7" fmla="*/ 2540529 h 2540529"/>
              <a:gd name="connsiteX8" fmla="*/ 275376 w 3061881"/>
              <a:gd name="connsiteY8" fmla="*/ 2513937 h 2540529"/>
              <a:gd name="connsiteX9" fmla="*/ 0 w 3061881"/>
              <a:gd name="connsiteY9" fmla="*/ 1612418 h 2540529"/>
              <a:gd name="connsiteX10" fmla="*/ 1612418 w 3061881"/>
              <a:gd name="connsiteY10" fmla="*/ 0 h 254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61881" h="2540529">
                <a:moveTo>
                  <a:pt x="1612418" y="0"/>
                </a:moveTo>
                <a:cubicBezTo>
                  <a:pt x="2224646" y="0"/>
                  <a:pt x="2757180" y="341213"/>
                  <a:pt x="3030226" y="843844"/>
                </a:cubicBezTo>
                <a:lnTo>
                  <a:pt x="3061881" y="909556"/>
                </a:lnTo>
                <a:lnTo>
                  <a:pt x="3061881" y="2315281"/>
                </a:lnTo>
                <a:lnTo>
                  <a:pt x="3030226" y="2380992"/>
                </a:lnTo>
                <a:cubicBezTo>
                  <a:pt x="3005404" y="2426686"/>
                  <a:pt x="2978437" y="2471046"/>
                  <a:pt x="2949460" y="2513937"/>
                </a:cubicBezTo>
                <a:lnTo>
                  <a:pt x="2929575" y="2540529"/>
                </a:lnTo>
                <a:lnTo>
                  <a:pt x="295261" y="2540529"/>
                </a:lnTo>
                <a:lnTo>
                  <a:pt x="275376" y="2513937"/>
                </a:lnTo>
                <a:cubicBezTo>
                  <a:pt x="101518" y="2256593"/>
                  <a:pt x="0" y="1946361"/>
                  <a:pt x="0" y="1612418"/>
                </a:cubicBezTo>
                <a:cubicBezTo>
                  <a:pt x="0" y="721904"/>
                  <a:pt x="721904" y="0"/>
                  <a:pt x="1612418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ABA3580-1FDD-4FB4-9A03-5A0E2DF11F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6530" y="5855932"/>
            <a:ext cx="4932179" cy="92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72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70B64-41E8-711F-ADDE-CBA70E880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936" y="3026029"/>
            <a:ext cx="10515600" cy="1325563"/>
          </a:xfrm>
        </p:spPr>
        <p:txBody>
          <a:bodyPr/>
          <a:lstStyle/>
          <a:p>
            <a:r>
              <a:rPr lang="en-US" dirty="0"/>
              <a:t>Some focus topics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50852-77EB-E721-245D-4FAA479DC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1077-7B91-4D11-8473-7F9D495CD0E2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22257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826</Words>
  <Application>Microsoft Office PowerPoint</Application>
  <PresentationFormat>Widescreen</PresentationFormat>
  <Paragraphs>107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Aptos</vt:lpstr>
      <vt:lpstr>Arial</vt:lpstr>
      <vt:lpstr>Calibri</vt:lpstr>
      <vt:lpstr>Calibri Light</vt:lpstr>
      <vt:lpstr>Roboto</vt:lpstr>
      <vt:lpstr>YouTube Sans</vt:lpstr>
      <vt:lpstr>Office Theme</vt:lpstr>
      <vt:lpstr>References for Linear Algebra</vt:lpstr>
      <vt:lpstr>Full Courses on LA that have same focus</vt:lpstr>
      <vt:lpstr>Other useful Playlist</vt:lpstr>
      <vt:lpstr>Recent Strang Lectures</vt:lpstr>
      <vt:lpstr>Free Linear Algebra Books</vt:lpstr>
      <vt:lpstr>Worked examples</vt:lpstr>
      <vt:lpstr>MIT worked examples:</vt:lpstr>
      <vt:lpstr>Recent resources</vt:lpstr>
      <vt:lpstr>Some focus topics</vt:lpstr>
      <vt:lpstr>Visualizing equations</vt:lpstr>
      <vt:lpstr>The four subspace</vt:lpstr>
      <vt:lpstr>Change of basis</vt:lpstr>
      <vt:lpstr>Data Science related</vt:lpstr>
      <vt:lpstr>Advance Linear Algebra – second course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References for Linear Algebra</dc:title>
  <dc:creator>Eng Siong Chng</dc:creator>
  <cp:lastModifiedBy>Chng Eng Siong (Prof)</cp:lastModifiedBy>
  <cp:revision>67</cp:revision>
  <dcterms:created xsi:type="dcterms:W3CDTF">2020-08-08T17:47:31Z</dcterms:created>
  <dcterms:modified xsi:type="dcterms:W3CDTF">2024-12-16T01:28:56Z</dcterms:modified>
</cp:coreProperties>
</file>